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86" r:id="rId3"/>
    <p:sldId id="288" r:id="rId4"/>
    <p:sldId id="290" r:id="rId5"/>
    <p:sldId id="291" r:id="rId6"/>
    <p:sldId id="292" r:id="rId7"/>
    <p:sldId id="293" r:id="rId8"/>
    <p:sldId id="295" r:id="rId9"/>
    <p:sldId id="299" r:id="rId10"/>
    <p:sldId id="294" r:id="rId11"/>
    <p:sldId id="300" r:id="rId12"/>
    <p:sldId id="289" r:id="rId13"/>
  </p:sldIdLst>
  <p:sldSz cx="9906000" cy="6858000" type="A4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3D"/>
    <a:srgbClr val="D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101" autoAdjust="0"/>
  </p:normalViewPr>
  <p:slideViewPr>
    <p:cSldViewPr snapToGrid="0" snapToObjects="1">
      <p:cViewPr>
        <p:scale>
          <a:sx n="100" d="100"/>
          <a:sy n="100" d="100"/>
        </p:scale>
        <p:origin x="-1680" y="-30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4843-A73B-491F-A288-E5429A16225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CC958-3D87-4746-8726-B876CBA724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92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252BC-376D-41F6-A997-937E2D6016E8}" type="datetimeFigureOut">
              <a:rPr lang="hr-HR"/>
              <a:pPr>
                <a:defRPr/>
              </a:pPr>
              <a:t>8.6.2014.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12F08F-64C2-47DF-ABBE-61653A84FE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27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64F0-D672-4212-A729-8AC96806154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26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63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63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64F0-D672-4212-A729-8AC96806154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69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64F0-D672-4212-A729-8AC96806154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82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64F0-D672-4212-A729-8AC96806154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80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24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24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084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9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98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2F08F-64C2-47DF-ABBE-61653A84FEBD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9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25CF-986E-443C-B520-FA01E01642FD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DA93-B2AF-43E4-AC9D-FC9F161A8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B2E-2860-4E95-9513-D3D15E7047CA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0114-0A58-470F-95C6-4A0FFF92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E3EC-81D3-49A9-AC04-A1F30BE7B2EC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7CF0-90AF-4F40-8B45-B28309E07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D11F-335A-4992-A7C1-CFE00E8BC853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CDD8-73FD-4809-A64A-7805C3AE7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E5B6-7CD8-4E7B-B5ED-099DA0F071B4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1E9-8CEC-4FC5-862D-68A18398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BD62-9010-41D2-A58F-8A18A23B7641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28DF-B0D9-47C3-8AA3-C8B21DC19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53A5-BB7A-489E-B974-9466BF8C3227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CC27-440C-4721-A32E-2D86EA24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A800-8048-4661-A72D-B81DB96781D1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BD6D-04BD-4AA5-A8BA-BB8A33A1C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E648-D686-4F4E-B6AA-3746B0DB17A3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DD0E-B888-4FFA-8803-1AE18F98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C425-03CE-4C19-89DD-373ACB121FA1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43D0-6D1C-4805-A5BE-6AC3A0129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E503-2726-42E1-9CD9-07A3FC6797C9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F9E9-BE6B-42A6-996F-3139C76A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520825"/>
            <a:ext cx="89154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4571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3C0BBE-931F-4AD5-8ED1-E25368D8CF16}" type="datetimeFigureOut">
              <a:rPr lang="en-US"/>
              <a:pPr>
                <a:defRPr/>
              </a:pPr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4571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defTabSz="4571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58AD0-34B1-4A97-B23B-1544CA13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0"/>
            <a:ext cx="990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/>
        </p:nvSpPr>
        <p:spPr>
          <a:xfrm>
            <a:off x="495300" y="6472237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DB0202"/>
          </a:solidFill>
          <a:latin typeface="KonzumHeavyHRX"/>
          <a:ea typeface="+mn-ea"/>
          <a:cs typeface="+mj-cs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5pPr>
      <a:lvl6pPr marL="457200"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6pPr>
      <a:lvl7pPr marL="914400"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7pPr>
      <a:lvl8pPr marL="1371600"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8pPr>
      <a:lvl9pPr marL="1828800"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B0202"/>
          </a:solidFill>
          <a:latin typeface="KonzumHeavyHRX"/>
        </a:defRPr>
      </a:lvl9pPr>
    </p:titleStyle>
    <p:bodyStyle>
      <a:lvl1pPr marL="342900" indent="-6842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ta-IN" sz="2300" kern="1200" dirty="0">
          <a:solidFill>
            <a:srgbClr val="595959"/>
          </a:solidFill>
          <a:latin typeface="KonzumBoldHRX"/>
          <a:ea typeface="+mn-ea"/>
          <a:cs typeface="+mn-cs"/>
        </a:defRPr>
      </a:lvl1pPr>
      <a:lvl2pPr marL="742950" indent="-10271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ta-IN" sz="2300" kern="1200" dirty="0">
          <a:solidFill>
            <a:srgbClr val="595959"/>
          </a:solidFill>
          <a:latin typeface="KonzumBoldHRX"/>
          <a:ea typeface="+mn-ea"/>
          <a:cs typeface="+mn-cs"/>
        </a:defRPr>
      </a:lvl2pPr>
      <a:lvl3pPr marL="1143000" indent="-1370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ta-IN" sz="2300" kern="1200" dirty="0">
          <a:solidFill>
            <a:srgbClr val="595959"/>
          </a:solidFill>
          <a:latin typeface="KonzumBoldHRX"/>
          <a:ea typeface="+mn-ea"/>
          <a:cs typeface="+mn-cs"/>
        </a:defRPr>
      </a:lvl3pPr>
      <a:lvl4pPr marL="1600200" indent="-18272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ta-IN" sz="2300" kern="1200" dirty="0">
          <a:solidFill>
            <a:srgbClr val="595959"/>
          </a:solidFill>
          <a:latin typeface="KonzumBoldHRX"/>
          <a:ea typeface="+mn-ea"/>
          <a:cs typeface="+mn-cs"/>
        </a:defRPr>
      </a:lvl4pPr>
      <a:lvl5pPr marL="2057400" indent="-22844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en-US" sz="2300" kern="1200" dirty="0">
          <a:solidFill>
            <a:srgbClr val="595959"/>
          </a:solidFill>
          <a:latin typeface="KonzumBoldHRX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../Local%20Settings/Temporary%20Internet%20Files/OLK1E/Temporary%20Internet%20Files/My%20Documents/MARKETING/PREZENTACIJE/Konzum/Blackstone%20prezentacija/advertorijal%20konzum.mpg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83" y="-200539"/>
            <a:ext cx="10094484" cy="74206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3335" y="4384806"/>
            <a:ext cx="4307567" cy="584765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hr-HR" sz="3200" dirty="0" err="1" smtClean="0">
                <a:solidFill>
                  <a:schemeClr val="bg1"/>
                </a:solidFill>
                <a:latin typeface="KonzumExtraLightHRX"/>
                <a:cs typeface="KonzumExtraLightHRX"/>
              </a:rPr>
              <a:t>Fiscalization</a:t>
            </a:r>
            <a:r>
              <a:rPr lang="hr-HR" sz="3200" dirty="0" smtClean="0">
                <a:solidFill>
                  <a:schemeClr val="bg1"/>
                </a:solidFill>
                <a:latin typeface="KonzumExtraLightHRX"/>
                <a:cs typeface="KonzumExtraLightHRX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KonzumExtraLightHRX"/>
                <a:cs typeface="KonzumExtraLightHRX"/>
              </a:rPr>
              <a:t>in</a:t>
            </a:r>
            <a:r>
              <a:rPr lang="hr-HR" sz="3200" dirty="0" smtClean="0">
                <a:solidFill>
                  <a:schemeClr val="bg1"/>
                </a:solidFill>
                <a:latin typeface="KonzumExtraLightHRX"/>
                <a:cs typeface="KonzumExtraLightHRX"/>
              </a:rPr>
              <a:t> Croatia</a:t>
            </a:r>
            <a:endParaRPr lang="en-US" sz="2400" dirty="0">
              <a:solidFill>
                <a:schemeClr val="bg1"/>
              </a:solidFill>
              <a:latin typeface="KonzumExtraLightHRX"/>
              <a:cs typeface="KonzumExtraLightHRX"/>
            </a:endParaRPr>
          </a:p>
        </p:txBody>
      </p:sp>
    </p:spTree>
    <p:extLst>
      <p:ext uri="{BB962C8B-B14F-4D97-AF65-F5344CB8AC3E}">
        <p14:creationId xmlns:p14="http://schemas.microsoft.com/office/powerpoint/2010/main" val="34001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Implementation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0825"/>
            <a:ext cx="6401259" cy="4605338"/>
          </a:xfrm>
        </p:spPr>
        <p:txBody>
          <a:bodyPr/>
          <a:lstStyle/>
          <a:p>
            <a:r>
              <a:rPr lang="en-US" dirty="0" smtClean="0"/>
              <a:t>Stores and working time is sent to APIS IT</a:t>
            </a:r>
          </a:p>
          <a:p>
            <a:r>
              <a:rPr lang="en-US" dirty="0" smtClean="0"/>
              <a:t>Employee ID is sent on every receipt </a:t>
            </a:r>
          </a:p>
          <a:p>
            <a:r>
              <a:rPr lang="en-US" dirty="0" smtClean="0"/>
              <a:t>Government is able to check:</a:t>
            </a:r>
          </a:p>
          <a:p>
            <a:pPr marL="1200150" lvl="3" indent="-684213">
              <a:buFont typeface="Arial" panose="020B0604020202020204" pitchFamily="34" charset="0"/>
              <a:buChar char="•"/>
            </a:pPr>
            <a:r>
              <a:rPr lang="en-US" dirty="0" smtClean="0"/>
              <a:t>If we work according to working time</a:t>
            </a:r>
          </a:p>
          <a:p>
            <a:pPr marL="1200150" lvl="3" indent="-684213">
              <a:buFont typeface="Arial" panose="020B0604020202020204" pitchFamily="34" charset="0"/>
              <a:buChar char="•"/>
            </a:pPr>
            <a:r>
              <a:rPr lang="en-US" dirty="0" smtClean="0"/>
              <a:t>Working time of each employee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00" y="274638"/>
            <a:ext cx="2623534" cy="60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Experience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98% </a:t>
            </a:r>
            <a:r>
              <a:rPr lang="en-US" dirty="0" err="1" smtClean="0"/>
              <a:t>fiscalized</a:t>
            </a:r>
            <a:r>
              <a:rPr lang="en-US" dirty="0" smtClean="0"/>
              <a:t> in first try</a:t>
            </a:r>
          </a:p>
          <a:p>
            <a:r>
              <a:rPr lang="en-US" noProof="0" dirty="0" smtClean="0"/>
              <a:t>Average time – 700 </a:t>
            </a:r>
            <a:r>
              <a:rPr lang="en-US" noProof="0" dirty="0" err="1" smtClean="0"/>
              <a:t>ms</a:t>
            </a:r>
            <a:endParaRPr lang="en-US" noProof="0" dirty="0" smtClean="0"/>
          </a:p>
          <a:p>
            <a:r>
              <a:rPr lang="en-US" noProof="0" dirty="0" smtClean="0"/>
              <a:t>Control mechanism – check not </a:t>
            </a:r>
            <a:r>
              <a:rPr lang="en-US" noProof="0" dirty="0" err="1" smtClean="0"/>
              <a:t>fiscalized</a:t>
            </a:r>
            <a:r>
              <a:rPr lang="en-US" noProof="0" dirty="0" smtClean="0"/>
              <a:t> receipts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0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83" y="-255624"/>
            <a:ext cx="10187506" cy="74206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44982" y="4146759"/>
            <a:ext cx="3962922" cy="52321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ta-IN" sz="2800" dirty="0">
                <a:solidFill>
                  <a:schemeClr val="bg1"/>
                </a:solidFill>
                <a:latin typeface="KonzumExtraLightHRX"/>
                <a:cs typeface="KonzumExtraLightHRX"/>
              </a:rPr>
              <a:t>Thank you for your time</a:t>
            </a:r>
            <a:endParaRPr lang="en-US" sz="2800" dirty="0">
              <a:solidFill>
                <a:schemeClr val="bg1"/>
              </a:solidFill>
              <a:latin typeface="KonzumExtraLightHRX"/>
              <a:cs typeface="KonzumExtraLightHRX"/>
            </a:endParaRPr>
          </a:p>
        </p:txBody>
      </p:sp>
    </p:spTree>
    <p:extLst>
      <p:ext uri="{BB962C8B-B14F-4D97-AF65-F5344CB8AC3E}">
        <p14:creationId xmlns:p14="http://schemas.microsoft.com/office/powerpoint/2010/main" val="10251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eze\konzum_preza 2013\NOVO\slike prezentacija\slike tem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1995" y="1566002"/>
            <a:ext cx="4743107" cy="42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cs typeface="KonzumHeavyHRX"/>
              </a:rPr>
              <a:t>Strong regional footprint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635000" y="1692882"/>
            <a:ext cx="4953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Croatia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Population of 4.5 mn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Fairly consolidated market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#1 market 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025" y="3389028"/>
            <a:ext cx="4953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Serbia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KonzumBoldHRX"/>
            </a:endParaRP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Population of 6.9 mn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Fragmented market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#3 market 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050" y="5085182"/>
            <a:ext cx="4953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Bosnia and Herzegovina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Population of 4.6 mn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Fragmented market</a:t>
            </a:r>
          </a:p>
          <a:p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nzumBoldHRX"/>
              </a:rPr>
              <a:t>#1 market position</a:t>
            </a:r>
          </a:p>
        </p:txBody>
      </p:sp>
      <p:pic>
        <p:nvPicPr>
          <p:cNvPr id="9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8" y="1438758"/>
            <a:ext cx="1084922" cy="2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8" y="4856783"/>
            <a:ext cx="1084922" cy="2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28374"/>
            <a:ext cx="971228" cy="5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662545" y="1876301"/>
            <a:ext cx="3716977" cy="1"/>
          </a:xfrm>
          <a:prstGeom prst="line">
            <a:avLst/>
          </a:prstGeom>
          <a:ln w="15875">
            <a:solidFill>
              <a:srgbClr val="87C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18070" y="3596201"/>
            <a:ext cx="5820881" cy="2"/>
          </a:xfrm>
          <a:prstGeom prst="line">
            <a:avLst/>
          </a:prstGeom>
          <a:ln w="15875">
            <a:solidFill>
              <a:srgbClr val="87C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51720" y="5292352"/>
            <a:ext cx="1927804" cy="1"/>
          </a:xfrm>
          <a:prstGeom prst="line">
            <a:avLst/>
          </a:prstGeom>
          <a:ln w="15875">
            <a:solidFill>
              <a:srgbClr val="87C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79524" y="1876304"/>
            <a:ext cx="843146" cy="1052070"/>
          </a:xfrm>
          <a:prstGeom prst="line">
            <a:avLst/>
          </a:prstGeom>
          <a:ln w="15875">
            <a:solidFill>
              <a:srgbClr val="87C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79524" y="3776353"/>
            <a:ext cx="1294408" cy="1516001"/>
          </a:xfrm>
          <a:prstGeom prst="line">
            <a:avLst/>
          </a:prstGeom>
          <a:ln w="15875">
            <a:solidFill>
              <a:srgbClr val="87C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22670" y="2928374"/>
            <a:ext cx="142504" cy="147335"/>
          </a:xfrm>
          <a:prstGeom prst="ellipse">
            <a:avLst/>
          </a:prstGeom>
          <a:solidFill>
            <a:srgbClr val="87CB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6602680" y="3677348"/>
            <a:ext cx="142504" cy="147335"/>
          </a:xfrm>
          <a:prstGeom prst="ellipse">
            <a:avLst/>
          </a:prstGeom>
          <a:solidFill>
            <a:srgbClr val="87CB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7228115" y="3522533"/>
            <a:ext cx="142504" cy="147335"/>
          </a:xfrm>
          <a:prstGeom prst="ellipse">
            <a:avLst/>
          </a:prstGeom>
          <a:solidFill>
            <a:srgbClr val="87CB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Multi-format retailer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381500" y="1178622"/>
            <a:ext cx="6696042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>
              <a:spcBef>
                <a:spcPct val="0"/>
              </a:spcBef>
            </a:pPr>
            <a:r>
              <a:rPr lang="hr-HR" sz="3200" dirty="0">
                <a:solidFill>
                  <a:srgbClr val="87CB3D"/>
                </a:solidFill>
                <a:latin typeface="KonzumHeavyHRX"/>
                <a:cs typeface="+mj-cs"/>
              </a:rPr>
              <a:t>More than 700.000 customers daily!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0" y="1763397"/>
            <a:ext cx="8768630" cy="2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5" y="4717577"/>
            <a:ext cx="8526822" cy="145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Before </a:t>
            </a:r>
            <a:r>
              <a:rPr lang="en-US" noProof="0" dirty="0" err="1" smtClean="0"/>
              <a:t>fiscalization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noProof="0" dirty="0" smtClean="0"/>
              <a:t>No government control on issuing receipts</a:t>
            </a:r>
          </a:p>
          <a:p>
            <a:pPr indent="-342900"/>
            <a:r>
              <a:rPr lang="en-US" dirty="0" smtClean="0"/>
              <a:t>Control on HQ level</a:t>
            </a:r>
          </a:p>
          <a:p>
            <a:pPr indent="-342900"/>
            <a:r>
              <a:rPr lang="en-US" dirty="0" smtClean="0"/>
              <a:t>Small businesses – trying to avoid VAT </a:t>
            </a:r>
          </a:p>
          <a:p>
            <a:pPr indent="-342900"/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lvl="1"/>
            <a:endParaRPr lang="en-US" noProof="0" dirty="0" smtClean="0"/>
          </a:p>
          <a:p>
            <a:pPr marL="0" lvl="1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44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Fiscalization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noProof="0" dirty="0" smtClean="0"/>
              <a:t>Experience in Serbia and Bosnia</a:t>
            </a:r>
          </a:p>
          <a:p>
            <a:pPr marL="742950" lvl="2" indent="-342900"/>
            <a:r>
              <a:rPr lang="en-US" dirty="0" smtClean="0"/>
              <a:t>Fiscal printers</a:t>
            </a:r>
          </a:p>
          <a:p>
            <a:pPr marL="742950" lvl="2" indent="-342900"/>
            <a:r>
              <a:rPr lang="en-US" noProof="0" dirty="0" smtClean="0"/>
              <a:t>Item ID, VAT code and price sent to printer</a:t>
            </a:r>
          </a:p>
          <a:p>
            <a:pPr marL="742950" lvl="2" indent="-342900"/>
            <a:r>
              <a:rPr lang="en-US" dirty="0" smtClean="0"/>
              <a:t>Using promotions – very difficult</a:t>
            </a:r>
          </a:p>
          <a:p>
            <a:pPr marL="742950" lvl="2" indent="-342900"/>
            <a:r>
              <a:rPr lang="en-US" noProof="0" dirty="0" smtClean="0"/>
              <a:t>Synchronize POS and printer </a:t>
            </a:r>
          </a:p>
          <a:p>
            <a:pPr marL="400050" lvl="2" indent="0">
              <a:buNone/>
            </a:pPr>
            <a:endParaRPr lang="en-US" noProof="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Decision: </a:t>
            </a:r>
          </a:p>
          <a:p>
            <a:pPr marL="742950" lvl="2" indent="-342900"/>
            <a:r>
              <a:rPr lang="en-US" dirty="0" smtClean="0"/>
              <a:t>Avoid fiscal printers </a:t>
            </a:r>
          </a:p>
          <a:p>
            <a:pPr marL="742950" lvl="2" indent="-342900"/>
            <a:r>
              <a:rPr lang="en-US" dirty="0" smtClean="0"/>
              <a:t>Use online </a:t>
            </a:r>
            <a:r>
              <a:rPr lang="en-US" dirty="0" err="1" smtClean="0"/>
              <a:t>fiscalization</a:t>
            </a:r>
            <a:r>
              <a:rPr lang="en-US" dirty="0" smtClean="0"/>
              <a:t> instead</a:t>
            </a:r>
          </a:p>
          <a:p>
            <a:pPr marL="742950" lvl="2" indent="-342900"/>
            <a:r>
              <a:rPr lang="en-US" dirty="0" smtClean="0"/>
              <a:t>Every POS must have Internet connection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0" lvl="1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18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Fiscalization</a:t>
            </a:r>
            <a:r>
              <a:rPr lang="en-US" noProof="0" dirty="0" smtClean="0"/>
              <a:t> preparation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Rumors – April 2012</a:t>
            </a:r>
          </a:p>
          <a:p>
            <a:r>
              <a:rPr lang="en-US" dirty="0" smtClean="0"/>
              <a:t>Discussion on technical solution – summer 2012</a:t>
            </a:r>
          </a:p>
          <a:p>
            <a:r>
              <a:rPr lang="en-US" noProof="0" dirty="0" smtClean="0"/>
              <a:t>Model agreed – September 2012</a:t>
            </a:r>
          </a:p>
          <a:p>
            <a:r>
              <a:rPr lang="en-US" dirty="0" smtClean="0"/>
              <a:t>Law – November 2012</a:t>
            </a:r>
          </a:p>
          <a:p>
            <a:r>
              <a:rPr lang="en-US" noProof="0" dirty="0" smtClean="0"/>
              <a:t>Go-live – 1.1.2013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1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Implementation 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PKI used for security </a:t>
            </a:r>
          </a:p>
          <a:p>
            <a:r>
              <a:rPr lang="en-US" dirty="0" smtClean="0"/>
              <a:t>Security certificate issued by government agency (CA)</a:t>
            </a:r>
          </a:p>
          <a:p>
            <a:r>
              <a:rPr lang="en-US" noProof="0" dirty="0" smtClean="0"/>
              <a:t>Law determined invoice and receipt numbering (receipt number/POS ID/Store ID)</a:t>
            </a:r>
          </a:p>
          <a:p>
            <a:r>
              <a:rPr lang="en-US" noProof="0" dirty="0" smtClean="0"/>
              <a:t>POS creates security code – 32 digits</a:t>
            </a:r>
            <a:r>
              <a:rPr lang="en-US" dirty="0" smtClean="0"/>
              <a:t> hex number</a:t>
            </a:r>
            <a:endParaRPr lang="en-US" noProof="0" dirty="0" smtClean="0"/>
          </a:p>
          <a:p>
            <a:r>
              <a:rPr lang="en-US" dirty="0" smtClean="0"/>
              <a:t>Request sent as XML file with security code</a:t>
            </a:r>
          </a:p>
          <a:p>
            <a:r>
              <a:rPr lang="en-US" dirty="0" smtClean="0"/>
              <a:t>APIS IT checks company ID from XML and security certificate</a:t>
            </a:r>
          </a:p>
          <a:p>
            <a:r>
              <a:rPr lang="en-US" dirty="0" smtClean="0"/>
              <a:t>APIS IT creates unique ID (32 digits hex number – JIR) and sends it back to POS</a:t>
            </a:r>
          </a:p>
        </p:txBody>
      </p:sp>
    </p:spTree>
    <p:extLst>
      <p:ext uri="{BB962C8B-B14F-4D97-AF65-F5344CB8AC3E}">
        <p14:creationId xmlns:p14="http://schemas.microsoft.com/office/powerpoint/2010/main" val="3679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Implementation 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POS writes unique ID and prints receipt</a:t>
            </a:r>
          </a:p>
          <a:p>
            <a:r>
              <a:rPr lang="en-US" dirty="0" smtClean="0"/>
              <a:t>Timeout not defined by law</a:t>
            </a:r>
          </a:p>
          <a:p>
            <a:r>
              <a:rPr lang="en-US" noProof="0" dirty="0" smtClean="0"/>
              <a:t>Law allows to print receipt without unique ID (JIR)</a:t>
            </a:r>
          </a:p>
          <a:p>
            <a:r>
              <a:rPr lang="en-US" dirty="0" smtClean="0"/>
              <a:t>All receipts without JI</a:t>
            </a:r>
            <a:r>
              <a:rPr lang="hr-HR" dirty="0" smtClean="0"/>
              <a:t>R</a:t>
            </a:r>
            <a:r>
              <a:rPr lang="en-US" dirty="0" smtClean="0"/>
              <a:t> must be sent to APIS IT within 48 hours</a:t>
            </a:r>
          </a:p>
          <a:p>
            <a:r>
              <a:rPr lang="en-US" noProof="0" dirty="0" smtClean="0"/>
              <a:t>Possibility</a:t>
            </a:r>
            <a:r>
              <a:rPr lang="en-US" dirty="0" smtClean="0"/>
              <a:t> to check receipt online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62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Implementation </a:t>
            </a:r>
            <a:endParaRPr lang="en-U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6" y="1135308"/>
            <a:ext cx="7877059" cy="5172603"/>
          </a:xfrm>
        </p:spPr>
      </p:pic>
    </p:spTree>
    <p:extLst>
      <p:ext uri="{BB962C8B-B14F-4D97-AF65-F5344CB8AC3E}">
        <p14:creationId xmlns:p14="http://schemas.microsoft.com/office/powerpoint/2010/main" val="27814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zu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Konzum template</Template>
  <TotalTime>12780</TotalTime>
  <Words>323</Words>
  <Application>Microsoft Office PowerPoint</Application>
  <PresentationFormat>A4 Paper (210x297 mm)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Konzum template</vt:lpstr>
      <vt:lpstr>PowerPoint Presentation</vt:lpstr>
      <vt:lpstr>Strong regional footprint</vt:lpstr>
      <vt:lpstr>Multi-format retailer</vt:lpstr>
      <vt:lpstr>Before fiscalization</vt:lpstr>
      <vt:lpstr>Fiscalization</vt:lpstr>
      <vt:lpstr>Fiscalization preparation</vt:lpstr>
      <vt:lpstr>Implementation </vt:lpstr>
      <vt:lpstr>Implementation </vt:lpstr>
      <vt:lpstr>Implementation </vt:lpstr>
      <vt:lpstr>Implementation</vt:lpstr>
      <vt:lpstr>Experience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Jozo Džakula</dc:creator>
  <cp:lastModifiedBy>Jozo Džakula</cp:lastModifiedBy>
  <cp:revision>23</cp:revision>
  <dcterms:created xsi:type="dcterms:W3CDTF">2014-02-14T10:57:45Z</dcterms:created>
  <dcterms:modified xsi:type="dcterms:W3CDTF">2014-06-09T10:35:27Z</dcterms:modified>
</cp:coreProperties>
</file>